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19" r:id="rId2"/>
    <p:sldId id="320" r:id="rId3"/>
    <p:sldId id="258" r:id="rId4"/>
    <p:sldId id="297" r:id="rId5"/>
    <p:sldId id="259" r:id="rId6"/>
    <p:sldId id="298" r:id="rId7"/>
    <p:sldId id="260" r:id="rId8"/>
    <p:sldId id="261" r:id="rId9"/>
    <p:sldId id="299" r:id="rId10"/>
    <p:sldId id="289" r:id="rId11"/>
    <p:sldId id="262" r:id="rId12"/>
    <p:sldId id="300" r:id="rId13"/>
    <p:sldId id="290" r:id="rId14"/>
    <p:sldId id="263" r:id="rId15"/>
    <p:sldId id="264" r:id="rId16"/>
    <p:sldId id="321" r:id="rId17"/>
    <p:sldId id="301" r:id="rId18"/>
    <p:sldId id="291" r:id="rId19"/>
    <p:sldId id="302" r:id="rId20"/>
    <p:sldId id="266" r:id="rId21"/>
    <p:sldId id="268" r:id="rId22"/>
    <p:sldId id="306" r:id="rId23"/>
    <p:sldId id="303" r:id="rId24"/>
    <p:sldId id="307" r:id="rId25"/>
    <p:sldId id="273" r:id="rId26"/>
    <p:sldId id="309" r:id="rId27"/>
    <p:sldId id="317" r:id="rId28"/>
    <p:sldId id="310" r:id="rId29"/>
    <p:sldId id="269" r:id="rId30"/>
    <p:sldId id="311" r:id="rId31"/>
    <p:sldId id="315" r:id="rId32"/>
    <p:sldId id="312" r:id="rId33"/>
    <p:sldId id="293" r:id="rId34"/>
    <p:sldId id="314" r:id="rId35"/>
    <p:sldId id="313" r:id="rId36"/>
    <p:sldId id="282" r:id="rId37"/>
    <p:sldId id="295" r:id="rId38"/>
    <p:sldId id="280" r:id="rId39"/>
    <p:sldId id="281" r:id="rId40"/>
    <p:sldId id="296" r:id="rId41"/>
    <p:sldId id="316" r:id="rId42"/>
    <p:sldId id="318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C8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9"/>
    </p:cViewPr>
  </p:sorterViewPr>
  <p:notesViewPr>
    <p:cSldViewPr>
      <p:cViewPr varScale="1">
        <p:scale>
          <a:sx n="78" d="100"/>
          <a:sy n="78" d="100"/>
        </p:scale>
        <p:origin x="-2088" y="-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 dirty="0" smtClean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Module 1:  How WIC Supports Breastfeeding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5EE68986-8354-44AF-BDC0-2BB5ACA48C34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dirty="0" smtClean="0">
                <a:cs typeface="+mn-cs"/>
              </a:defRPr>
            </a:lvl1pPr>
          </a:lstStyle>
          <a:p>
            <a:pPr>
              <a:defRPr/>
            </a:pPr>
            <a:r>
              <a:rPr lang="en-US"/>
              <a:t>Using Loving Support to Grow and Glow in WIC:</a:t>
            </a:r>
          </a:p>
          <a:p>
            <a:pPr>
              <a:defRPr/>
            </a:pPr>
            <a:r>
              <a:rPr lang="en-US"/>
              <a:t>Breastfeeding Training for Local WIC Staff</a:t>
            </a:r>
          </a:p>
          <a:p>
            <a:pPr>
              <a:defRPr/>
            </a:pPr>
            <a:endParaRPr 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5EC66629-6AB2-4347-AC4F-66C93236F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CE08456-830C-4CA2-A4F5-A13D78BE64C7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BCC9CE0-63D6-4CE4-B256-EA9B42D54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9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C89082-88A8-4B6F-AB27-3B223FE8145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6504E4-5B8A-414D-8A9F-1E8E5F9D87F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08F977-E03E-4C21-9EB4-3FE4C830DB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EA7D9-C0FB-4241-ACF4-56FD7513DC2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200626-895C-4D98-893F-1E116F7F928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D02200B-DF40-4C81-A095-C13E221FC79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491A03-D628-4FF0-85A2-0743FB557D3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E72BD2-E2E8-440A-BECA-352CBCB79F2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athy\AppData\Local\Microsoft\Windows\Temporary Internet Files\Content.IE5\2AHZOM2C\PwrptBkgd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Cathy\AppData\Local\Microsoft\Windows\Temporary Internet Files\Content.IE5\2AHZOM2C\PwrptBkgd6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6692C-BB3D-4EC3-AF5C-4F27E6A2E8F8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E6613-CD21-4865-B3FD-6226FD38AB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8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766B-71AC-4D1E-B442-D3BDCCC4A3C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C5686-7C9C-4DCB-947E-01B024B3C0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D1F7E-4425-458D-B995-A26F1A7C454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6F9FB-BA78-435F-B9FC-DB4A0B9AB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6D763-939D-4BAB-8B5D-B0527C4E1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05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1F473-302D-4A90-A4BC-BAAF7F8D2B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0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/>
          </a:bodyPr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D63E9-2AAC-4FA9-A051-6C3335C6ED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11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2D7702-6651-4435-969D-368D2D6BF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10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A7ECF-7555-4414-A9C9-529FA51AF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7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D6418-C487-4827-AA6C-84BBCA3E1D67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B7B8C-381D-4649-ABC3-72F31882B5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91CEB-3E09-4463-BD02-0D05AB775A8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5DB7D-AE55-4812-A0D7-2579AC3F1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3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B8E53-520B-4516-8609-77D87B555AB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F58D4-7B5A-4EF1-8C2E-EB0751CC0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7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D3762-1D19-423C-A6D8-DFA5B5C0B3D4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11E33-0B94-42E6-AB8B-7CAAF4F91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0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0A70-32FE-44AB-8E9B-5AAE6221F30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1F76D-B975-4FAB-AC92-55BC8FCD28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3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CADE2-6DA9-441A-BC0F-F0F50B0E9E2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15938-9F4B-47BA-B1D7-CA5D308D77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094B8-C106-4947-A1DA-CE25419CAFEC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27012-296A-4FC6-98C0-E1910F71E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E9585-42C9-4C66-8D17-D28EBFB1F39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1F645-E0DC-43A6-8D26-96230BC80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1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C8F32B-7842-4056-B721-DDAD00B9D1D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B5B4ADD-5150-4FEB-9B54-090DC58AE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5" name="Picture 2" descr="C:\Users\Cathy\AppData\Local\Microsoft\Windows\Temporary Internet Files\Content.IE5\2AHZOM2C\PwrptBkgd6.jpg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%1bbreast%20milk%20and%20formula.jpg%20%20%20%20%20%20%20%20%20%20%20%20%20%20%20%20%20%20%20%20%20%20%20%20%20%20%20%20%20%20%20%20%20%20%20%20001FAD83%0cMacintosh%20HD%20%20%20%20%20%20%20%20%20%20%20%20%20%20%20%20%20%20%20BB703780: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PPT%20Handout_Module%201.pptx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wmf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%17BESTART-VERT-04-RGB.jpg%20%20%20%20%20%20%20%20%20%20%20%20%20%20%20%20%20%20%20%20%20%20%20%20%20%20%20%20%20%20%20%20%20%20%20%20%20%20%20%200014045D%0cMacintosh%20HD%20%20%20%20%20%20%20%20%20%20%20%20%20%20%20%20%20%20%20BB703780: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%0dTrain-RGB.jpg%20%20%20%20%20%20%20%20%20%20%20%20%20%20%20%20%20%20%20%20%20%20%20%20%20%20%20%20%20%20%20%20%20%20%20%20%20%20%20%20%20%20%20%20%20%20%20%20%20%20001FE4D1%0cMacintosh%20HD%20%20%20%20%20%20%20%20%20%20%20%20%20%20%20%20%20%20%20BB703780: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PPT%20Handout_Module%202.ppt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</p:txBody>
      </p:sp>
      <p:pic>
        <p:nvPicPr>
          <p:cNvPr id="9220" name="Picture 4" descr="PwrptBkg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Breast Milk: The Standard by Which</a:t>
            </a:r>
            <a:br>
              <a:rPr lang="en-US" dirty="0" smtClean="0"/>
            </a:br>
            <a:r>
              <a:rPr lang="en-US" dirty="0" smtClean="0"/>
              <a:t>Everything Else is Measured</a:t>
            </a:r>
            <a:endParaRPr lang="en-US" dirty="0"/>
          </a:p>
        </p:txBody>
      </p:sp>
      <p:pic>
        <p:nvPicPr>
          <p:cNvPr id="18435" name="Picture 6" descr="breast milk and formula.jpg                                    001FAD83Macintosh HD                   BB703780: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5049838" cy="3429000"/>
          </a:xfrm>
          <a:prstGeom prst="rect">
            <a:avLst/>
          </a:prstGeom>
          <a:noFill/>
          <a:ln w="635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Breast Milk: The Standard by Which Everything Else is Measured</a:t>
            </a:r>
          </a:p>
        </p:txBody>
      </p:sp>
      <p:sp>
        <p:nvSpPr>
          <p:cNvPr id="19459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3962400" y="1371600"/>
            <a:ext cx="4724400" cy="803275"/>
          </a:xfrm>
        </p:spPr>
        <p:txBody>
          <a:bodyPr/>
          <a:lstStyle/>
          <a:p>
            <a:pPr eaLnBrk="1" hangingPunct="1"/>
            <a:r>
              <a:rPr lang="en-US" smtClean="0"/>
              <a:t>Breast Milk has:</a:t>
            </a:r>
          </a:p>
        </p:txBody>
      </p:sp>
      <p:sp>
        <p:nvSpPr>
          <p:cNvPr id="19460" name="Content Placeholder 13"/>
          <p:cNvSpPr>
            <a:spLocks noGrp="1"/>
          </p:cNvSpPr>
          <p:nvPr>
            <p:ph sz="quarter" idx="4"/>
          </p:nvPr>
        </p:nvSpPr>
        <p:spPr>
          <a:xfrm>
            <a:off x="3962400" y="2174875"/>
            <a:ext cx="4724400" cy="3387725"/>
          </a:xfrm>
        </p:spPr>
        <p:txBody>
          <a:bodyPr/>
          <a:lstStyle/>
          <a:p>
            <a:pPr eaLnBrk="1" hangingPunct="1"/>
            <a:r>
              <a:rPr lang="en-US" smtClean="0"/>
              <a:t>Vitamins and minerals  for proper nutrition</a:t>
            </a:r>
          </a:p>
          <a:p>
            <a:pPr eaLnBrk="1" hangingPunct="1"/>
            <a:r>
              <a:rPr lang="en-US" smtClean="0"/>
              <a:t>Growth factors that help with infant growth and development</a:t>
            </a:r>
          </a:p>
          <a:p>
            <a:pPr eaLnBrk="1" hangingPunct="1"/>
            <a:r>
              <a:rPr lang="en-US" smtClean="0"/>
              <a:t>Antibodies that help babies resist illness and disease</a:t>
            </a:r>
          </a:p>
          <a:p>
            <a:pPr eaLnBrk="1" hangingPunct="1"/>
            <a:r>
              <a:rPr lang="en-US" smtClean="0"/>
              <a:t>The ability to change constantly</a:t>
            </a:r>
          </a:p>
        </p:txBody>
      </p:sp>
      <p:pic>
        <p:nvPicPr>
          <p:cNvPr id="19461" name="Picture 5" descr="Le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76400"/>
            <a:ext cx="27876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 Milk: </a:t>
            </a:r>
            <a:br>
              <a:rPr lang="en-US" smtClean="0"/>
            </a:br>
            <a:r>
              <a:rPr lang="en-US" smtClean="0"/>
              <a:t>Custom Made for Baby</a:t>
            </a:r>
          </a:p>
        </p:txBody>
      </p:sp>
      <p:pic>
        <p:nvPicPr>
          <p:cNvPr id="33794" name="Picture 4" descr="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24000"/>
            <a:ext cx="5334000" cy="355441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Breastfeeding: Growing Healthy </a:t>
            </a:r>
            <a:br>
              <a:rPr lang="en-US" dirty="0" smtClean="0"/>
            </a:br>
            <a:r>
              <a:rPr lang="en-US" dirty="0" smtClean="0"/>
              <a:t>Babies and Moms </a:t>
            </a:r>
            <a:endParaRPr lang="en-US" dirty="0"/>
          </a:p>
        </p:txBody>
      </p:sp>
      <p:pic>
        <p:nvPicPr>
          <p:cNvPr id="21507" name="Picture 4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8194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Stock_000004609436Sma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752600"/>
            <a:ext cx="5267325" cy="3505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Babies Grow and Glow With Breastmilk</a:t>
            </a:r>
          </a:p>
        </p:txBody>
      </p:sp>
      <p:pic>
        <p:nvPicPr>
          <p:cNvPr id="72708" name="Picture 4" descr="100_7771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447800" y="1371600"/>
            <a:ext cx="2630488" cy="3810000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225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419600" y="1447800"/>
            <a:ext cx="4419600" cy="4678363"/>
          </a:xfrm>
        </p:spPr>
        <p:txBody>
          <a:bodyPr/>
          <a:lstStyle/>
          <a:p>
            <a:pPr eaLnBrk="1" hangingPunct="1"/>
            <a:r>
              <a:rPr lang="en-US" sz="2400" smtClean="0"/>
              <a:t>Breastfeeding reduces baby’s risk of:</a:t>
            </a:r>
          </a:p>
          <a:p>
            <a:pPr lvl="1" eaLnBrk="1" hangingPunct="1"/>
            <a:r>
              <a:rPr lang="en-US" sz="2000" smtClean="0"/>
              <a:t>Obesity </a:t>
            </a:r>
          </a:p>
          <a:p>
            <a:pPr lvl="1" eaLnBrk="1" hangingPunct="1"/>
            <a:r>
              <a:rPr lang="en-US" sz="2000" smtClean="0"/>
              <a:t>Ear infections</a:t>
            </a:r>
          </a:p>
          <a:p>
            <a:pPr lvl="1" eaLnBrk="1" hangingPunct="1"/>
            <a:r>
              <a:rPr lang="en-US" sz="2000" smtClean="0"/>
              <a:t>Respiratory infections</a:t>
            </a:r>
          </a:p>
          <a:p>
            <a:pPr lvl="1" eaLnBrk="1" hangingPunct="1"/>
            <a:r>
              <a:rPr lang="en-US" sz="2000" smtClean="0"/>
              <a:t>Gastrointestinal infections</a:t>
            </a:r>
          </a:p>
          <a:p>
            <a:pPr lvl="1" eaLnBrk="1" hangingPunct="1"/>
            <a:r>
              <a:rPr lang="en-US" sz="2000" smtClean="0"/>
              <a:t>Skin conditions</a:t>
            </a:r>
          </a:p>
          <a:p>
            <a:pPr lvl="1" eaLnBrk="1" hangingPunct="1"/>
            <a:r>
              <a:rPr lang="en-US" sz="2000" smtClean="0"/>
              <a:t>Type 1 and Type 2 diabetes</a:t>
            </a:r>
          </a:p>
          <a:p>
            <a:pPr lvl="1" eaLnBrk="1" hangingPunct="1"/>
            <a:r>
              <a:rPr lang="en-US" sz="2000" smtClean="0"/>
              <a:t>Leukemia</a:t>
            </a:r>
          </a:p>
          <a:p>
            <a:pPr lvl="1" eaLnBrk="1" hangingPunct="1"/>
            <a:r>
              <a:rPr lang="en-US" sz="2000" smtClean="0"/>
              <a:t>Sudden Infant Death Syndrome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5257800"/>
            <a:ext cx="2590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West Dade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Breastfeeding Is Also Good for Mothers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1910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Lowers risk of:</a:t>
            </a:r>
          </a:p>
          <a:p>
            <a:pPr lvl="1" eaLnBrk="1" hangingPunct="1"/>
            <a:r>
              <a:rPr lang="en-US" sz="2400" smtClean="0"/>
              <a:t>Premenopausal breast cancer</a:t>
            </a:r>
          </a:p>
          <a:p>
            <a:pPr lvl="1" eaLnBrk="1" hangingPunct="1"/>
            <a:r>
              <a:rPr lang="en-US" sz="2400" smtClean="0"/>
              <a:t>Ovarian cancer</a:t>
            </a:r>
          </a:p>
          <a:p>
            <a:pPr lvl="1" eaLnBrk="1" hangingPunct="1"/>
            <a:r>
              <a:rPr lang="en-US" sz="2400" smtClean="0"/>
              <a:t>Type 2 diabetes </a:t>
            </a:r>
          </a:p>
          <a:p>
            <a:pPr eaLnBrk="1" hangingPunct="1"/>
            <a:r>
              <a:rPr lang="en-US" sz="2800" smtClean="0"/>
              <a:t>Improves bonding</a:t>
            </a:r>
          </a:p>
          <a:p>
            <a:pPr eaLnBrk="1" hangingPunct="1"/>
            <a:r>
              <a:rPr lang="en-US" sz="2800" smtClean="0"/>
              <a:t>Lowers healthcare costs</a:t>
            </a:r>
          </a:p>
          <a:p>
            <a:pPr eaLnBrk="1" hangingPunct="1"/>
            <a:r>
              <a:rPr lang="en-US" sz="2800" smtClean="0"/>
              <a:t>Convenient</a:t>
            </a:r>
          </a:p>
        </p:txBody>
      </p:sp>
      <p:pic>
        <p:nvPicPr>
          <p:cNvPr id="74759" name="Picture 7" descr="100_802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14400" y="1447800"/>
            <a:ext cx="2819400" cy="3856038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14400" y="5334000"/>
            <a:ext cx="2819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Hialeah WIC, Miami, FL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Increasing Breastfeeding Rates: </a:t>
            </a:r>
            <a:br>
              <a:rPr lang="en-US" dirty="0" smtClean="0"/>
            </a:br>
            <a:r>
              <a:rPr lang="en-US" dirty="0" smtClean="0"/>
              <a:t>A National Health Objective</a:t>
            </a:r>
          </a:p>
        </p:txBody>
      </p:sp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1447800" y="5029200"/>
            <a:ext cx="6172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Centers for Disease Control and Prevention, National Immunization Registry,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2006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030" name="Picture 5" descr="icons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762000" y="838200"/>
          <a:ext cx="6532563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Chart" r:id="rId5" imgW="4762439" imgH="2867071" progId="MSGraph.Chart.8">
                  <p:embed/>
                </p:oleObj>
              </mc:Choice>
              <mc:Fallback>
                <p:oleObj name="Chart" r:id="rId5" imgW="4762439" imgH="2867071" progId="MSGraph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838200"/>
                        <a:ext cx="6532563" cy="393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1447800" y="1447800"/>
          <a:ext cx="62484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Chart" r:id="rId7" imgW="4632960" imgH="2781246" progId="MSGraph.Chart.8">
                  <p:embed/>
                </p:oleObj>
              </mc:Choice>
              <mc:Fallback>
                <p:oleObj name="Chart" r:id="rId7" imgW="4632960" imgH="2781246" progId="MSGraph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447800"/>
                        <a:ext cx="6248400" cy="375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An Opportunity to Make a Difference</a:t>
            </a:r>
            <a:endParaRPr lang="en-US" dirty="0"/>
          </a:p>
        </p:txBody>
      </p:sp>
      <p:pic>
        <p:nvPicPr>
          <p:cNvPr id="5" name="Picture 4" descr="iStock_000009510019Small.jpg"/>
          <p:cNvPicPr>
            <a:picLocks noChangeAspect="1"/>
          </p:cNvPicPr>
          <p:nvPr/>
        </p:nvPicPr>
        <p:blipFill>
          <a:blip r:embed="rId2"/>
          <a:srcRect r="19906"/>
          <a:stretch>
            <a:fillRect/>
          </a:stretch>
        </p:blipFill>
        <p:spPr>
          <a:xfrm>
            <a:off x="2057400" y="1295400"/>
            <a:ext cx="5029200" cy="4178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Loving Support Makes</a:t>
            </a:r>
            <a:br>
              <a:rPr lang="en-US" dirty="0" smtClean="0"/>
            </a:br>
            <a:r>
              <a:rPr lang="en-US" dirty="0" smtClean="0"/>
              <a:t> Breastfeeding Work</a:t>
            </a:r>
            <a:endParaRPr lang="en-US" dirty="0"/>
          </a:p>
        </p:txBody>
      </p:sp>
      <p:pic>
        <p:nvPicPr>
          <p:cNvPr id="25603" name="Picture 5" descr="ls-logo-sm  trans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57400"/>
            <a:ext cx="55260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Loving Support Materials</a:t>
            </a:r>
          </a:p>
        </p:txBody>
      </p:sp>
      <p:pic>
        <p:nvPicPr>
          <p:cNvPr id="26627" name="Picture 4" descr="Embarrass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07622">
            <a:off x="2493963" y="1420813"/>
            <a:ext cx="1995487" cy="399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 descr="Encourage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7012">
            <a:off x="4633913" y="1420813"/>
            <a:ext cx="2009775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PwrptBkgd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Breastfeeding Training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Pivotal time in WIC to support breastfeeding families.</a:t>
            </a:r>
          </a:p>
          <a:p>
            <a:pPr lvl="1"/>
            <a:r>
              <a:rPr lang="en-US" smtClean="0"/>
              <a:t>WIC food packages</a:t>
            </a:r>
          </a:p>
          <a:p>
            <a:pPr lvl="1"/>
            <a:r>
              <a:rPr lang="en-US" smtClean="0"/>
              <a:t>Importance of exclusive breastfeeding</a:t>
            </a:r>
          </a:p>
          <a:p>
            <a:r>
              <a:rPr lang="en-US" smtClean="0"/>
              <a:t>Standardized training</a:t>
            </a:r>
          </a:p>
          <a:p>
            <a:r>
              <a:rPr lang="en-US" smtClean="0"/>
              <a:t>Competency-based approach</a:t>
            </a:r>
          </a:p>
          <a:p>
            <a:r>
              <a:rPr lang="en-US" smtClean="0"/>
              <a:t>Skills-building </a:t>
            </a:r>
          </a:p>
        </p:txBody>
      </p:sp>
      <p:pic>
        <p:nvPicPr>
          <p:cNvPr id="10245" name="Picture 5" descr="icons_1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3528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Expanding Our Garden: </a:t>
            </a:r>
            <a:br>
              <a:rPr lang="en-US" sz="3600" dirty="0" smtClean="0"/>
            </a:br>
            <a:r>
              <a:rPr lang="en-US" sz="3600" dirty="0" smtClean="0"/>
              <a:t>Building upon Loving Support</a:t>
            </a:r>
          </a:p>
        </p:txBody>
      </p:sp>
      <p:pic>
        <p:nvPicPr>
          <p:cNvPr id="2765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371600"/>
            <a:ext cx="1311275" cy="2362200"/>
          </a:xfrm>
        </p:spPr>
      </p:pic>
      <p:sp>
        <p:nvSpPr>
          <p:cNvPr id="27652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3657600" y="1524000"/>
            <a:ext cx="5029200" cy="46021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Peer Counseling training curriculum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smtClean="0"/>
              <a:t>Resources to facilitate community partnerships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smtClean="0"/>
              <a:t>Educational materials targeting Hispanic families and African American fathers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smtClean="0"/>
              <a:t>Using Loving Support to Grow and Glow in WIC</a:t>
            </a:r>
          </a:p>
        </p:txBody>
      </p:sp>
      <p:pic>
        <p:nvPicPr>
          <p:cNvPr id="27653" name="Picture 5" descr="PwrptBkg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0"/>
            <a:ext cx="23383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1066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WIC Helps</a:t>
            </a:r>
          </a:p>
        </p:txBody>
      </p:sp>
      <p:pic>
        <p:nvPicPr>
          <p:cNvPr id="5" name="Picture 4" descr="CT Clerk_Diana Joiner-Hartford W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9200"/>
            <a:ext cx="4772025" cy="3789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09800" y="5029200"/>
            <a:ext cx="4724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Hartford, CT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219200" y="1828800"/>
            <a:ext cx="6477000" cy="3276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59" name="Oval 3"/>
          <p:cNvSpPr>
            <a:spLocks noChangeArrowheads="1"/>
          </p:cNvSpPr>
          <p:nvPr/>
        </p:nvSpPr>
        <p:spPr bwMode="auto">
          <a:xfrm>
            <a:off x="1447800" y="2438400"/>
            <a:ext cx="23622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209800" y="30480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1447800" y="35052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5181600" y="2438400"/>
            <a:ext cx="23622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5943600" y="3124200"/>
            <a:ext cx="838200" cy="838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5943600" y="35814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New Eyes</a:t>
            </a:r>
          </a:p>
        </p:txBody>
      </p:sp>
      <p:pic>
        <p:nvPicPr>
          <p:cNvPr id="29706" name="Picture 11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743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animBg="1"/>
      <p:bldP spid="19460" grpId="0" animBg="1"/>
      <p:bldP spid="19461" grpId="0" animBg="1"/>
      <p:bldP spid="19462" grpId="0" animBg="1"/>
      <p:bldP spid="19463" grpId="0" animBg="1"/>
      <p:bldP spid="1946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 New Look at the WIC Food Packages</a:t>
            </a:r>
            <a:endParaRPr lang="en-US" dirty="0"/>
          </a:p>
        </p:txBody>
      </p:sp>
      <p:sp>
        <p:nvSpPr>
          <p:cNvPr id="30723" name="Text Placeholder 8"/>
          <p:cNvSpPr>
            <a:spLocks noGrp="1"/>
          </p:cNvSpPr>
          <p:nvPr>
            <p:ph type="body" sz="half" idx="2"/>
          </p:nvPr>
        </p:nvSpPr>
        <p:spPr>
          <a:xfrm>
            <a:off x="3657600" y="1447800"/>
            <a:ext cx="5029200" cy="4678363"/>
          </a:xfrm>
        </p:spPr>
        <p:txBody>
          <a:bodyPr/>
          <a:lstStyle/>
          <a:p>
            <a:pPr eaLnBrk="1" hangingPunct="1"/>
            <a:r>
              <a:rPr lang="en-US" sz="2800" smtClean="0"/>
              <a:t>Institute of Medicine recommendations:</a:t>
            </a:r>
          </a:p>
          <a:p>
            <a:pPr lvl="1" eaLnBrk="1" hangingPunct="1"/>
            <a:r>
              <a:rPr lang="en-US" sz="2400" smtClean="0"/>
              <a:t>Increase dollar value and attractiveness</a:t>
            </a:r>
          </a:p>
          <a:p>
            <a:pPr lvl="1" eaLnBrk="1" hangingPunct="1"/>
            <a:r>
              <a:rPr lang="en-US" sz="2400" smtClean="0"/>
              <a:t>Address differences in nutrition needs</a:t>
            </a:r>
          </a:p>
          <a:p>
            <a:pPr lvl="1" eaLnBrk="1" hangingPunct="1"/>
            <a:r>
              <a:rPr lang="en-US" sz="2400" smtClean="0"/>
              <a:t>Minimize the amount of formula to breastfed infants</a:t>
            </a:r>
          </a:p>
          <a:p>
            <a:pPr lvl="1" eaLnBrk="1" hangingPunct="1"/>
            <a:endParaRPr lang="en-US" sz="2400" smtClean="0"/>
          </a:p>
        </p:txBody>
      </p:sp>
      <p:pic>
        <p:nvPicPr>
          <p:cNvPr id="10" name="ClipArt Placeholder 7" descr="foodpkg.jpg"/>
          <p:cNvPicPr>
            <a:picLocks noGrp="1" noChangeAspect="1"/>
          </p:cNvPicPr>
          <p:nvPr>
            <p:ph type="clipArt"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1447800"/>
            <a:ext cx="2463800" cy="3924300"/>
          </a:xfr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Value Added Food Packages for Breastfeeding Moms</a:t>
            </a:r>
          </a:p>
        </p:txBody>
      </p:sp>
      <p:sp>
        <p:nvSpPr>
          <p:cNvPr id="31747" name="Text Placeholder 6"/>
          <p:cNvSpPr>
            <a:spLocks noGrp="1"/>
          </p:cNvSpPr>
          <p:nvPr>
            <p:ph type="body" sz="half" idx="2"/>
          </p:nvPr>
        </p:nvSpPr>
        <p:spPr>
          <a:xfrm>
            <a:off x="533400" y="1752600"/>
            <a:ext cx="8382000" cy="4373563"/>
          </a:xfrm>
        </p:spPr>
        <p:txBody>
          <a:bodyPr/>
          <a:lstStyle/>
          <a:p>
            <a:pPr eaLnBrk="1" hangingPunct="1"/>
            <a:r>
              <a:rPr lang="en-US" smtClean="0"/>
              <a:t>Greater quantity and variety of foods to breastfeeding moms and babies</a:t>
            </a:r>
          </a:p>
          <a:p>
            <a:pPr eaLnBrk="1" hangingPunct="1"/>
            <a:r>
              <a:rPr lang="en-US" smtClean="0"/>
              <a:t>Support exclusive breastfeeding</a:t>
            </a:r>
          </a:p>
          <a:p>
            <a:pPr eaLnBrk="1" hangingPunct="1"/>
            <a:r>
              <a:rPr lang="en-US" smtClean="0"/>
              <a:t>Protect mother’s milk production</a:t>
            </a:r>
          </a:p>
        </p:txBody>
      </p:sp>
      <p:sp>
        <p:nvSpPr>
          <p:cNvPr id="31748" name="TextBox 9"/>
          <p:cNvSpPr txBox="1">
            <a:spLocks noChangeArrowheads="1"/>
          </p:cNvSpPr>
          <p:nvPr/>
        </p:nvSpPr>
        <p:spPr bwMode="auto">
          <a:xfrm>
            <a:off x="990600" y="4343400"/>
            <a:ext cx="723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Handout 1.2:  “WIC Food Packages for Breastfeeding Mothers and Babies”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Fully Breastfeeding Food Package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371600"/>
            <a:ext cx="3886200" cy="3708400"/>
          </a:xfr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752600"/>
            <a:ext cx="3508375" cy="33528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819400" y="5410200"/>
            <a:ext cx="3962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Photos Courtesy of Texas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WIC State Agency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2774" name="TextBox 10"/>
          <p:cNvSpPr txBox="1">
            <a:spLocks noChangeArrowheads="1"/>
          </p:cNvSpPr>
          <p:nvPr/>
        </p:nvSpPr>
        <p:spPr bwMode="auto">
          <a:xfrm>
            <a:off x="4876800" y="121920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>
                <a:solidFill>
                  <a:srgbClr val="FF5BC8"/>
                </a:solidFill>
                <a:latin typeface="Calibri" pitchFamily="34" charset="0"/>
              </a:rPr>
              <a:t>“Grand Deluxe Package”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609600" y="5105400"/>
            <a:ext cx="3886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Fully Breastfeeding Mom – up to 12 months</a:t>
            </a:r>
          </a:p>
        </p:txBody>
      </p:sp>
      <p:sp>
        <p:nvSpPr>
          <p:cNvPr id="32776" name="TextBox 12"/>
          <p:cNvSpPr txBox="1">
            <a:spLocks noChangeArrowheads="1"/>
          </p:cNvSpPr>
          <p:nvPr/>
        </p:nvSpPr>
        <p:spPr bwMode="auto">
          <a:xfrm>
            <a:off x="4800600" y="51054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600">
                <a:latin typeface="Calibri" pitchFamily="34" charset="0"/>
              </a:rPr>
              <a:t>Infant 6-11 months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Partially Breastfeeding Food Package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9400" y="5334000"/>
            <a:ext cx="3962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Photos Courtesy of Texas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WIC State Agency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3796" name="TextBox 10"/>
          <p:cNvSpPr txBox="1">
            <a:spLocks noChangeArrowheads="1"/>
          </p:cNvSpPr>
          <p:nvPr/>
        </p:nvSpPr>
        <p:spPr bwMode="auto">
          <a:xfrm>
            <a:off x="5105400" y="1295400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1">
                <a:solidFill>
                  <a:srgbClr val="FF5BC8"/>
                </a:solidFill>
                <a:latin typeface="Calibri" pitchFamily="34" charset="0"/>
              </a:rPr>
              <a:t>“Deluxe Package”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371600"/>
            <a:ext cx="3695700" cy="35052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828800"/>
            <a:ext cx="3217863" cy="304800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3799" name="Rectangle 12"/>
          <p:cNvSpPr>
            <a:spLocks noChangeArrowheads="1"/>
          </p:cNvSpPr>
          <p:nvPr/>
        </p:nvSpPr>
        <p:spPr bwMode="auto">
          <a:xfrm>
            <a:off x="533400" y="4953000"/>
            <a:ext cx="4114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>
                <a:latin typeface="Calibri" pitchFamily="34" charset="0"/>
              </a:rPr>
              <a:t>Partially Breastfeeding Mom – up to 12 months</a:t>
            </a:r>
          </a:p>
        </p:txBody>
      </p:sp>
      <p:sp>
        <p:nvSpPr>
          <p:cNvPr id="33800" name="Rectangle 13"/>
          <p:cNvSpPr>
            <a:spLocks noChangeArrowheads="1"/>
          </p:cNvSpPr>
          <p:nvPr/>
        </p:nvSpPr>
        <p:spPr bwMode="auto">
          <a:xfrm>
            <a:off x="5715000" y="4953000"/>
            <a:ext cx="2208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>
                <a:latin typeface="Calibri" pitchFamily="34" charset="0"/>
              </a:rPr>
              <a:t>Infant 6-11 months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 to Practice</a:t>
            </a:r>
          </a:p>
        </p:txBody>
      </p:sp>
      <p:sp>
        <p:nvSpPr>
          <p:cNvPr id="34819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400800" cy="3962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b="1" smtClean="0"/>
              <a:t>Story Starter:</a:t>
            </a:r>
            <a:r>
              <a:rPr lang="en-US" sz="2700" smtClean="0"/>
              <a:t> 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A pregnant woman is thinking about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breastfeeding, but feels she will probably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want to give formula too.  She did this with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her last baby.  She asks about the 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breastfeeding support services that WIC 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Provides and how WIC can help her.</a:t>
            </a:r>
          </a:p>
          <a:p>
            <a:pPr eaLnBrk="1" hangingPunct="1">
              <a:lnSpc>
                <a:spcPct val="80000"/>
              </a:lnSpc>
              <a:buFont typeface="Arial" charset="0"/>
              <a:buNone/>
            </a:pPr>
            <a:r>
              <a:rPr lang="en-US" sz="2700" smtClean="0"/>
              <a:t>       </a:t>
            </a:r>
          </a:p>
          <a:p>
            <a:pPr eaLnBrk="1" hangingPunct="1">
              <a:lnSpc>
                <a:spcPct val="80000"/>
              </a:lnSpc>
            </a:pPr>
            <a:endParaRPr lang="en-US" sz="2700" smtClean="0"/>
          </a:p>
        </p:txBody>
      </p:sp>
      <p:pic>
        <p:nvPicPr>
          <p:cNvPr id="34820" name="Picture 4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86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Why We Minimize Formula Amounts for Breastfeeding Babies</a:t>
            </a:r>
            <a:endParaRPr lang="en-US" dirty="0"/>
          </a:p>
        </p:txBody>
      </p:sp>
      <p:sp>
        <p:nvSpPr>
          <p:cNvPr id="35843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Formula decreases milk production</a:t>
            </a:r>
          </a:p>
          <a:p>
            <a:pPr eaLnBrk="1" hangingPunct="1"/>
            <a:r>
              <a:rPr lang="en-US" smtClean="0"/>
              <a:t>WIC provides:</a:t>
            </a:r>
          </a:p>
          <a:p>
            <a:pPr lvl="1" eaLnBrk="1" hangingPunct="1"/>
            <a:r>
              <a:rPr lang="en-US" smtClean="0"/>
              <a:t>Breastfeeding education</a:t>
            </a:r>
          </a:p>
          <a:p>
            <a:pPr lvl="1" eaLnBrk="1" hangingPunct="1"/>
            <a:r>
              <a:rPr lang="en-US" smtClean="0"/>
              <a:t>Support</a:t>
            </a:r>
          </a:p>
          <a:p>
            <a:pPr lvl="1" eaLnBrk="1" hangingPunct="1"/>
            <a:r>
              <a:rPr lang="en-US" smtClean="0"/>
              <a:t>Referrals</a:t>
            </a:r>
          </a:p>
        </p:txBody>
      </p:sp>
      <p:pic>
        <p:nvPicPr>
          <p:cNvPr id="5" name="Picture 10" descr="Susan and Ione BF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676400"/>
            <a:ext cx="4038600" cy="3028950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Will Breastfeeding Mothers Ask for the Full Formula Package?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7400" y="5334000"/>
            <a:ext cx="5257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West Dade, FL WIC</a:t>
            </a:r>
          </a:p>
        </p:txBody>
      </p:sp>
      <p:pic>
        <p:nvPicPr>
          <p:cNvPr id="36868" name="Picture 8" descr="100_78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4"/>
          <a:stretch>
            <a:fillRect/>
          </a:stretch>
        </p:blipFill>
        <p:spPr bwMode="auto">
          <a:xfrm>
            <a:off x="2286000" y="1524000"/>
            <a:ext cx="4495800" cy="3629025"/>
          </a:xfrm>
          <a:prstGeom prst="rect">
            <a:avLst/>
          </a:prstGeom>
          <a:noFill/>
          <a:ln w="25400">
            <a:solidFill>
              <a:srgbClr val="7F7F7F">
                <a:alpha val="98822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Cathy\AppData\Local\Microsoft\Windows\Temporary Internet Files\Content.IE5\2AHZOM2C\PwrptBkgd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Your WIC Breastfeeding Team:</a:t>
            </a:r>
            <a:br>
              <a:rPr lang="en-US" dirty="0" smtClean="0"/>
            </a:br>
            <a:r>
              <a:rPr lang="en-US" dirty="0" smtClean="0"/>
              <a:t>a WIC Mother’s “Circle of Care”</a:t>
            </a:r>
          </a:p>
        </p:txBody>
      </p:sp>
      <p:pic>
        <p:nvPicPr>
          <p:cNvPr id="37891" name="Picture 4" descr="activitiesicon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667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447800"/>
            <a:ext cx="4191000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 Agency Clerks</a:t>
            </a:r>
          </a:p>
        </p:txBody>
      </p:sp>
      <p:sp>
        <p:nvSpPr>
          <p:cNvPr id="38915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Sets the tone with breastfeeding-friendly language</a:t>
            </a:r>
          </a:p>
          <a:p>
            <a:pPr eaLnBrk="1" hangingPunct="1"/>
            <a:r>
              <a:rPr lang="en-US" sz="2800" smtClean="0"/>
              <a:t>Refers mothers for support and follow-up</a:t>
            </a:r>
          </a:p>
          <a:p>
            <a:pPr eaLnBrk="1" hangingPunct="1"/>
            <a:r>
              <a:rPr lang="en-US" sz="2800" smtClean="0"/>
              <a:t>First responder to questions</a:t>
            </a:r>
          </a:p>
        </p:txBody>
      </p:sp>
      <p:pic>
        <p:nvPicPr>
          <p:cNvPr id="9" name="Picture 8" descr="CT Clerk_Diana Joiner-Hartford W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4319588" cy="3429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28600" y="5105400"/>
            <a:ext cx="42672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Hartford, CT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Competent Professional Authority (CPA)</a:t>
            </a:r>
          </a:p>
        </p:txBody>
      </p:sp>
      <p:pic>
        <p:nvPicPr>
          <p:cNvPr id="39939" name="Picture 4" descr="100_8100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828800"/>
            <a:ext cx="3733800" cy="3028950"/>
          </a:xfrm>
          <a:ln w="25400">
            <a:solidFill>
              <a:srgbClr val="7F7F7F">
                <a:alpha val="98822"/>
              </a:srgbClr>
            </a:solidFill>
            <a:miter lim="800000"/>
            <a:headEnd/>
            <a:tailEnd/>
          </a:ln>
        </p:spPr>
      </p:pic>
      <p:sp>
        <p:nvSpPr>
          <p:cNvPr id="39940" name="Text Placeholder 5"/>
          <p:cNvSpPr>
            <a:spLocks noGrp="1"/>
          </p:cNvSpPr>
          <p:nvPr>
            <p:ph type="body" sz="half" idx="2"/>
          </p:nvPr>
        </p:nvSpPr>
        <p:spPr>
          <a:xfrm>
            <a:off x="4419600" y="1676400"/>
            <a:ext cx="4038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Conducts a complete WIC breastfeeding assessment</a:t>
            </a:r>
          </a:p>
          <a:p>
            <a:pPr eaLnBrk="1" hangingPunct="1"/>
            <a:r>
              <a:rPr lang="en-US" sz="2800" smtClean="0"/>
              <a:t>Provides education, assistance, and referrals</a:t>
            </a:r>
          </a:p>
          <a:p>
            <a:pPr eaLnBrk="1" hangingPunct="1"/>
            <a:r>
              <a:rPr lang="en-US" sz="2800" smtClean="0"/>
              <a:t>Prescribes appropriate food packages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876800"/>
            <a:ext cx="3733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Hialeah WIC - Miami, Fl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Coordinator/Manager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343400" y="1600200"/>
            <a:ext cx="4343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Encourages and supports breastfeeding promotion activities and training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Allocates funding and resources for breastfeeding promotion and support</a:t>
            </a:r>
          </a:p>
        </p:txBody>
      </p:sp>
      <p:pic>
        <p:nvPicPr>
          <p:cNvPr id="147462" name="Picture 6" descr="100_745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l="7941" r="26938"/>
          <a:stretch>
            <a:fillRect/>
          </a:stretch>
        </p:blipFill>
        <p:spPr>
          <a:xfrm>
            <a:off x="914400" y="1600200"/>
            <a:ext cx="3124200" cy="3598863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33400" y="5257800"/>
            <a:ext cx="3962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Unity Health Care WIC, Washington, D.C.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 Agency Peer Counselor</a:t>
            </a:r>
          </a:p>
        </p:txBody>
      </p:sp>
      <p:sp>
        <p:nvSpPr>
          <p:cNvPr id="41987" name="Text Placeholder 6"/>
          <p:cNvSpPr>
            <a:spLocks noGrp="1"/>
          </p:cNvSpPr>
          <p:nvPr>
            <p:ph type="body" sz="half" idx="2"/>
          </p:nvPr>
        </p:nvSpPr>
        <p:spPr>
          <a:xfrm>
            <a:off x="41910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Role model for breastfeeding 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Gives mother-to-mother support outside usual WIC clinic hours and environment</a:t>
            </a:r>
          </a:p>
        </p:txBody>
      </p:sp>
      <p:pic>
        <p:nvPicPr>
          <p:cNvPr id="41988" name="Picture 6" descr="BESTART-VERT-04-RGB.jpg                                        0014045DMacintosh HD                   BB703780: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1" b="7622"/>
          <a:stretch>
            <a:fillRect/>
          </a:stretch>
        </p:blipFill>
        <p:spPr bwMode="auto">
          <a:xfrm>
            <a:off x="914400" y="1524000"/>
            <a:ext cx="2971800" cy="381000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Breastfeeding Coordinator</a:t>
            </a:r>
          </a:p>
        </p:txBody>
      </p:sp>
      <p:sp>
        <p:nvSpPr>
          <p:cNvPr id="43011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000" smtClean="0"/>
              <a:t>Coordinates breastfeeding activities</a:t>
            </a:r>
          </a:p>
          <a:p>
            <a:pPr eaLnBrk="1" hangingPunct="1"/>
            <a:endParaRPr lang="en-US" sz="3000" smtClean="0"/>
          </a:p>
          <a:p>
            <a:pPr eaLnBrk="1" hangingPunct="1"/>
            <a:r>
              <a:rPr lang="en-US" sz="3000" smtClean="0"/>
              <a:t>Oversees planning, implementation, evaluation, training, and community collaborations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The WIC Designated </a:t>
            </a:r>
            <a:br>
              <a:rPr lang="en-US" sz="3600" dirty="0" smtClean="0"/>
            </a:br>
            <a:r>
              <a:rPr lang="en-US" sz="3600" dirty="0" smtClean="0"/>
              <a:t>Breastfeeding Expert</a:t>
            </a:r>
          </a:p>
        </p:txBody>
      </p:sp>
      <p:pic>
        <p:nvPicPr>
          <p:cNvPr id="140292" name="Picture 4" descr="&#10;Train-RGB.jpg                                                  001FE4D1Macintosh HD                   BB703780:"/>
          <p:cNvPicPr>
            <a:picLocks noGrp="1" noChangeAspect="1" noChangeArrowheads="1"/>
          </p:cNvPicPr>
          <p:nvPr>
            <p:ph idx="1"/>
          </p:nvPr>
        </p:nvPicPr>
        <p:blipFill>
          <a:blip r:embed="rId3" r:link="rId4"/>
          <a:srcRect t="12537" r="22800" b="10149"/>
          <a:stretch>
            <a:fillRect/>
          </a:stretch>
        </p:blipFill>
        <p:spPr>
          <a:xfrm>
            <a:off x="1981200" y="1600200"/>
            <a:ext cx="5334000" cy="3575050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pic>
        <p:nvPicPr>
          <p:cNvPr id="44036" name="Picture 3" descr="icons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Breastfeeding Welcome Here!</a:t>
            </a:r>
          </a:p>
        </p:txBody>
      </p:sp>
      <p:pic>
        <p:nvPicPr>
          <p:cNvPr id="45059" name="Picture 5" descr="icons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098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linic 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0200"/>
            <a:ext cx="5334000" cy="33766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219200" y="50292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Handout 1.3:  “Is Your Clinic Breastfeeding Friendly?”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Through the Eyes of WIC Mothers</a:t>
            </a:r>
          </a:p>
        </p:txBody>
      </p:sp>
      <p:pic>
        <p:nvPicPr>
          <p:cNvPr id="46083" name="Picture 4" descr="activitiesicon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81800" y="2362200"/>
            <a:ext cx="1447800" cy="1447800"/>
          </a:xfrm>
        </p:spPr>
      </p:pic>
      <p:sp>
        <p:nvSpPr>
          <p:cNvPr id="6" name="TextBox 5"/>
          <p:cNvSpPr txBox="1"/>
          <p:nvPr/>
        </p:nvSpPr>
        <p:spPr>
          <a:xfrm>
            <a:off x="1143000" y="5257800"/>
            <a:ext cx="51816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Hialeah WIC – Miami, FL </a:t>
            </a:r>
          </a:p>
        </p:txBody>
      </p:sp>
      <p:pic>
        <p:nvPicPr>
          <p:cNvPr id="131078" name="Picture 6" descr="P101013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1143000" y="1371600"/>
            <a:ext cx="5181600" cy="3824288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/>
              <a:t>Using </a:t>
            </a:r>
            <a:r>
              <a:rPr lang="en-US" sz="3600" i="1" dirty="0" smtClean="0"/>
              <a:t>Loving Support </a:t>
            </a:r>
            <a:r>
              <a:rPr lang="en-US" sz="3600" dirty="0" smtClean="0"/>
              <a:t>to Build </a:t>
            </a:r>
            <a:br>
              <a:rPr lang="en-US" sz="3600" dirty="0" smtClean="0"/>
            </a:br>
            <a:r>
              <a:rPr lang="en-US" sz="3600" dirty="0" smtClean="0"/>
              <a:t>a Breastfeeding-Friendly Community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5257800"/>
            <a:ext cx="51816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Texas WIC </a:t>
            </a:r>
          </a:p>
        </p:txBody>
      </p:sp>
      <p:pic>
        <p:nvPicPr>
          <p:cNvPr id="5" name="Picture 4" descr="1dochosp"/>
          <p:cNvPicPr>
            <a:picLocks noChangeAspect="1" noChangeArrowheads="1"/>
          </p:cNvPicPr>
          <p:nvPr/>
        </p:nvPicPr>
        <p:blipFill>
          <a:blip r:embed="rId3">
            <a:lum bright="-8000" contrast="4000"/>
          </a:blip>
          <a:srcRect l="2010" t="5876" r="3769" b="2074"/>
          <a:stretch>
            <a:fillRect/>
          </a:stretch>
        </p:blipFill>
        <p:spPr bwMode="auto">
          <a:xfrm>
            <a:off x="1981200" y="1447800"/>
            <a:ext cx="5208588" cy="37861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Core Competencies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Promotes and supports breastfeeding in a manner that is consistent with WIC regulations, policies, and initiatives.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Discusses with mothers and their families how WIC promotes and supports breastfeeding.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990600" y="4876800"/>
            <a:ext cx="731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Handout 1.1:  “Breastfeeding Core Competencies for All WIC Staff”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Creating a Framework </a:t>
            </a:r>
            <a:br>
              <a:rPr lang="en-US" dirty="0" smtClean="0"/>
            </a:br>
            <a:r>
              <a:rPr lang="en-US" dirty="0" smtClean="0"/>
              <a:t>of Loving Support</a:t>
            </a:r>
            <a:endParaRPr lang="en-US" dirty="0"/>
          </a:p>
        </p:txBody>
      </p:sp>
      <p:pic>
        <p:nvPicPr>
          <p:cNvPr id="48131" name="Picture 5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057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4915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and why WIC promotes and supports breastfeeding</a:t>
            </a:r>
          </a:p>
          <a:p>
            <a:pPr eaLnBrk="1" hangingPunct="1"/>
            <a:r>
              <a:rPr lang="en-US" smtClean="0"/>
              <a:t>Every person plays an important role as part of the WIC breastfeeding team</a:t>
            </a:r>
          </a:p>
          <a:p>
            <a:pPr eaLnBrk="1" hangingPunct="1"/>
            <a:r>
              <a:rPr lang="en-US" smtClean="0"/>
              <a:t>Together we can improve the health of millions of mothers and babies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Grow Your Breastfeeding Skills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4800600"/>
            <a:ext cx="6248400" cy="11430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400" smtClean="0"/>
              <a:t>“My Goals for Breastfeeding Support” </a:t>
            </a:r>
          </a:p>
          <a:p>
            <a:pPr algn="ctr" eaLnBrk="1" hangingPunct="1">
              <a:buFont typeface="Arial" charset="0"/>
              <a:buNone/>
            </a:pPr>
            <a:r>
              <a:rPr lang="en-US" sz="2400" smtClean="0"/>
              <a:t>Goal-Setting Flower</a:t>
            </a:r>
          </a:p>
          <a:p>
            <a:pPr eaLnBrk="1" hangingPunct="1"/>
            <a:endParaRPr lang="en-US" sz="2800" smtClean="0"/>
          </a:p>
          <a:p>
            <a:pPr eaLnBrk="1" hangingPunct="1">
              <a:buFont typeface="Arial" charset="0"/>
              <a:buNone/>
            </a:pPr>
            <a:endParaRPr lang="en-US" sz="2800" smtClean="0"/>
          </a:p>
        </p:txBody>
      </p:sp>
      <p:pic>
        <p:nvPicPr>
          <p:cNvPr id="50180" name="Picture 2" descr="C:\Users\Cathy\AppData\Local\Microsoft\Windows\Temporary Internet Files\Content.IE5\QKJ71DVJ\grow and glow flower goals.jpg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863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Objectives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eaLnBrk="1" hangingPunct="1"/>
            <a:r>
              <a:rPr lang="en-US" sz="2600" smtClean="0"/>
              <a:t>Identify how breastfeeding benefits infants and mothers. </a:t>
            </a:r>
          </a:p>
          <a:p>
            <a:pPr eaLnBrk="1" hangingPunct="1"/>
            <a:r>
              <a:rPr lang="en-US" sz="2600" smtClean="0"/>
              <a:t>Recognize personal role and responsibilities as part of the WIC “team” that promotes, protects, and supports breastfeeding.</a:t>
            </a:r>
          </a:p>
          <a:p>
            <a:pPr eaLnBrk="1" hangingPunct="1"/>
            <a:r>
              <a:rPr lang="en-US" sz="2600" smtClean="0"/>
              <a:t>List the ways the WIC Program supports breastfeeding families.</a:t>
            </a:r>
          </a:p>
          <a:p>
            <a:pPr eaLnBrk="1" hangingPunct="1"/>
            <a:r>
              <a:rPr lang="en-US" sz="2600" smtClean="0"/>
              <a:t>Explain how the WIC food packages support the breastfeeding mother and infant.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Breastfeeding is a Priority</a:t>
            </a:r>
            <a:br>
              <a:rPr lang="en-US" dirty="0" smtClean="0"/>
            </a:br>
            <a:r>
              <a:rPr lang="en-US" dirty="0" smtClean="0"/>
              <a:t> in the WIC Program</a:t>
            </a:r>
            <a:endParaRPr lang="en-US" dirty="0"/>
          </a:p>
        </p:txBody>
      </p:sp>
      <p:sp>
        <p:nvSpPr>
          <p:cNvPr id="14339" name="Text Placeholder 8"/>
          <p:cNvSpPr>
            <a:spLocks noGrp="1"/>
          </p:cNvSpPr>
          <p:nvPr>
            <p:ph type="body" sz="half" idx="2"/>
          </p:nvPr>
        </p:nvSpPr>
        <p:spPr>
          <a:xfrm>
            <a:off x="3276600" y="1600200"/>
            <a:ext cx="5257800" cy="3886200"/>
          </a:xfrm>
        </p:spPr>
        <p:txBody>
          <a:bodyPr/>
          <a:lstStyle/>
          <a:p>
            <a:pPr eaLnBrk="1" hangingPunct="1"/>
            <a:r>
              <a:rPr lang="en-US" smtClean="0"/>
              <a:t>WIC’s goal: safeguard health of women, infants, and children</a:t>
            </a:r>
          </a:p>
          <a:p>
            <a:pPr eaLnBrk="1" hangingPunct="1"/>
            <a:r>
              <a:rPr lang="en-US" smtClean="0"/>
              <a:t>WIC’s focus: help mothers make informed choices</a:t>
            </a:r>
          </a:p>
          <a:p>
            <a:pPr eaLnBrk="1" hangingPunct="1"/>
            <a:r>
              <a:rPr lang="en-US" smtClean="0"/>
              <a:t>Breastfeeding promotion and support has grown </a:t>
            </a:r>
          </a:p>
        </p:txBody>
      </p:sp>
      <p:pic>
        <p:nvPicPr>
          <p:cNvPr id="16385" name="Picture 1" descr="C:\Users\Cathy\AppData\Local\Microsoft\Windows\Temporary Internet Files\Low\Content.IE5\H0IAT4RB\1monthbabybreastfeeding[2]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2514600" cy="37719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Does WIC Mean to You?</a:t>
            </a:r>
          </a:p>
        </p:txBody>
      </p:sp>
      <p:pic>
        <p:nvPicPr>
          <p:cNvPr id="15363" name="Picture 5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526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100_81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1371600"/>
            <a:ext cx="2960688" cy="394652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524000" y="5334000"/>
            <a:ext cx="2971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Hialeah West WIC, Miami, FL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pPr eaLnBrk="1" hangingPunct="1"/>
            <a:r>
              <a:rPr lang="en-US" smtClean="0"/>
              <a:t>Why WIC Supports Breastfeeding</a:t>
            </a:r>
          </a:p>
        </p:txBody>
      </p:sp>
      <p:pic>
        <p:nvPicPr>
          <p:cNvPr id="6152" name="Picture 8" descr="100_814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447800"/>
            <a:ext cx="4800600" cy="360045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09800" y="5105400"/>
            <a:ext cx="48006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cs"/>
              </a:rPr>
              <a:t>North Miami, FL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Definitions of Breastfeeding</a:t>
            </a:r>
            <a:br>
              <a:rPr lang="en-US" dirty="0" smtClean="0"/>
            </a:br>
            <a:r>
              <a:rPr lang="en-US" dirty="0" smtClean="0"/>
              <a:t> and Exclusive Breastfeeding</a:t>
            </a:r>
            <a:endParaRPr lang="en-US" dirty="0"/>
          </a:p>
        </p:txBody>
      </p:sp>
      <p:sp>
        <p:nvSpPr>
          <p:cNvPr id="17411" name="Content Placeholder 4"/>
          <p:cNvSpPr>
            <a:spLocks noGrp="1"/>
          </p:cNvSpPr>
          <p:nvPr>
            <p:ph sz="half" idx="1"/>
          </p:nvPr>
        </p:nvSpPr>
        <p:spPr>
          <a:xfrm flipH="1">
            <a:off x="3810000" y="1600200"/>
            <a:ext cx="4800600" cy="4525963"/>
          </a:xfrm>
        </p:spPr>
        <p:txBody>
          <a:bodyPr/>
          <a:lstStyle/>
          <a:p>
            <a:pPr eaLnBrk="1" hangingPunct="1"/>
            <a:r>
              <a:rPr lang="en-US" sz="2800" b="1" smtClean="0"/>
              <a:t>Breastfeeding</a:t>
            </a:r>
            <a:r>
              <a:rPr lang="en-US" sz="2800" smtClean="0"/>
              <a:t>:  the practice of feeding a mother’s breast milk to her infant(s) on the average of at least once per day</a:t>
            </a:r>
          </a:p>
          <a:p>
            <a:pPr eaLnBrk="1" hangingPunct="1"/>
            <a:r>
              <a:rPr lang="en-US" sz="2800" b="1" smtClean="0"/>
              <a:t>Exclusive Breastfeeding</a:t>
            </a:r>
            <a:r>
              <a:rPr lang="en-US" sz="2800" smtClean="0"/>
              <a:t>:  the infant receives only breast milk and nothing else </a:t>
            </a:r>
          </a:p>
        </p:txBody>
      </p:sp>
      <p:pic>
        <p:nvPicPr>
          <p:cNvPr id="9" name="Picture 2" descr="C:\Users\Cathy\AppData\Local\Microsoft\Windows\Temporary Internet Files\Low\Content.IE5\RNBHUIMC\0075[1].JPG"/>
          <p:cNvPicPr>
            <a:picLocks noChangeAspect="1" noChangeArrowheads="1"/>
          </p:cNvPicPr>
          <p:nvPr/>
        </p:nvPicPr>
        <p:blipFill>
          <a:blip r:embed="rId2"/>
          <a:srcRect t="19965" r="10331"/>
          <a:stretch>
            <a:fillRect/>
          </a:stretch>
        </p:blipFill>
        <p:spPr bwMode="auto">
          <a:xfrm>
            <a:off x="609600" y="1524000"/>
            <a:ext cx="2971800" cy="39624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827</Words>
  <Application>Microsoft Office PowerPoint</Application>
  <PresentationFormat>On-screen Show (4:3)</PresentationFormat>
  <Paragraphs>153</Paragraphs>
  <Slides>42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Office Theme</vt:lpstr>
      <vt:lpstr>Chart</vt:lpstr>
      <vt:lpstr>PowerPoint Presentation</vt:lpstr>
      <vt:lpstr>Why Breastfeeding Training</vt:lpstr>
      <vt:lpstr>PowerPoint Presentation</vt:lpstr>
      <vt:lpstr>Core Competencies</vt:lpstr>
      <vt:lpstr>Learning Objectives</vt:lpstr>
      <vt:lpstr>Breastfeeding is a Priority  in the WIC Program</vt:lpstr>
      <vt:lpstr>What Does WIC Mean to You?</vt:lpstr>
      <vt:lpstr>Why WIC Supports Breastfeeding</vt:lpstr>
      <vt:lpstr>Definitions of Breastfeeding  and Exclusive Breastfeeding</vt:lpstr>
      <vt:lpstr>Breast Milk: The Standard by Which Everything Else is Measured</vt:lpstr>
      <vt:lpstr>Breast Milk: The Standard by Which Everything Else is Measured</vt:lpstr>
      <vt:lpstr>Breast Milk:  Custom Made for Baby</vt:lpstr>
      <vt:lpstr>Breastfeeding: Growing Healthy  Babies and Moms </vt:lpstr>
      <vt:lpstr>Babies Grow and Glow With Breastmilk</vt:lpstr>
      <vt:lpstr>Breastfeeding Is Also Good for Mothers</vt:lpstr>
      <vt:lpstr>Increasing Breastfeeding Rates:  A National Health Objective</vt:lpstr>
      <vt:lpstr>An Opportunity to Make a Difference</vt:lpstr>
      <vt:lpstr>Loving Support Makes  Breastfeeding Work</vt:lpstr>
      <vt:lpstr>Loving Support Materials</vt:lpstr>
      <vt:lpstr>Expanding Our Garden:  Building upon Loving Support</vt:lpstr>
      <vt:lpstr>How WIC Helps</vt:lpstr>
      <vt:lpstr>Using New Eyes</vt:lpstr>
      <vt:lpstr>A New Look at the WIC Food Packages</vt:lpstr>
      <vt:lpstr>Value Added Food Packages for Breastfeeding Moms</vt:lpstr>
      <vt:lpstr>Fully Breastfeeding Food Package</vt:lpstr>
      <vt:lpstr>Partially Breastfeeding Food Package</vt:lpstr>
      <vt:lpstr>Application to Practice</vt:lpstr>
      <vt:lpstr>Why We Minimize Formula Amounts for Breastfeeding Babies</vt:lpstr>
      <vt:lpstr>Will Breastfeeding Mothers Ask for the Full Formula Package?</vt:lpstr>
      <vt:lpstr>Your WIC Breastfeeding Team: a WIC Mother’s “Circle of Care”</vt:lpstr>
      <vt:lpstr>Local Agency Clerks</vt:lpstr>
      <vt:lpstr>Competent Professional Authority (CPA)</vt:lpstr>
      <vt:lpstr>Coordinator/Manager</vt:lpstr>
      <vt:lpstr>Local Agency Peer Counselor</vt:lpstr>
      <vt:lpstr>Breastfeeding Coordinator</vt:lpstr>
      <vt:lpstr>The WIC Designated  Breastfeeding Expert</vt:lpstr>
      <vt:lpstr>Breastfeeding Welcome Here!</vt:lpstr>
      <vt:lpstr>Through the Eyes of WIC Mothers</vt:lpstr>
      <vt:lpstr>Using Loving Support to Build  a Breastfeeding-Friendly Community</vt:lpstr>
      <vt:lpstr>Creating a Framework  of Loving Support</vt:lpstr>
      <vt:lpstr>Summary</vt:lpstr>
      <vt:lpstr>Grow Your Breastfeeding Skills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Cathy</dc:creator>
  <cp:lastModifiedBy>Pellechia, Kathleen</cp:lastModifiedBy>
  <cp:revision>752</cp:revision>
  <dcterms:created xsi:type="dcterms:W3CDTF">2009-04-12T22:11:55Z</dcterms:created>
  <dcterms:modified xsi:type="dcterms:W3CDTF">2013-06-25T16:41:43Z</dcterms:modified>
</cp:coreProperties>
</file>